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57" r:id="rId3"/>
    <p:sldId id="258" r:id="rId4"/>
    <p:sldId id="259" r:id="rId5"/>
    <p:sldId id="260" r:id="rId6"/>
    <p:sldId id="271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946" y="-2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3600" b="1" dirty="0"/>
              <a:t>КУРСОВИЙ ПРОЄКТ</a:t>
            </a:r>
            <a:br>
              <a:rPr lang="ru-RU" sz="3600" b="1" dirty="0"/>
            </a:br>
            <a:r>
              <a:rPr lang="ru-RU" sz="3600" b="1" dirty="0"/>
              <a:t>на тему: Система </a:t>
            </a:r>
            <a:r>
              <a:rPr lang="ru-RU" sz="3600" b="1" dirty="0" err="1"/>
              <a:t>управління</a:t>
            </a:r>
            <a:r>
              <a:rPr lang="ru-RU" sz="3600" b="1" dirty="0"/>
              <a:t> базою</a:t>
            </a:r>
            <a:r>
              <a:rPr lang="en-US" sz="3600" b="1" dirty="0"/>
              <a:t> </a:t>
            </a:r>
            <a:r>
              <a:rPr lang="ru-RU" sz="3600" b="1" dirty="0" err="1"/>
              <a:t>даних</a:t>
            </a:r>
            <a:r>
              <a:rPr lang="en-US" sz="3600" b="1" dirty="0"/>
              <a:t> </a:t>
            </a:r>
            <a:r>
              <a:rPr lang="ru-RU" sz="3600" b="1" dirty="0"/>
              <a:t>«</a:t>
            </a:r>
            <a:r>
              <a:rPr lang="ru-RU" sz="3600" b="1" dirty="0" err="1"/>
              <a:t>Автомобіль</a:t>
            </a:r>
            <a:r>
              <a:rPr lang="ru-RU" sz="3600" b="1" dirty="0"/>
              <a:t>»</a:t>
            </a:r>
            <a:br>
              <a:rPr lang="ru-RU" sz="3600" b="1" dirty="0"/>
            </a:br>
            <a:endParaRPr lang="ru-RU" sz="3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ru-RU" sz="4500" dirty="0">
                <a:solidFill>
                  <a:schemeClr val="tx1"/>
                </a:solidFill>
              </a:rPr>
              <a:t>з </a:t>
            </a:r>
            <a:r>
              <a:rPr lang="ru-RU" sz="4500" dirty="0" err="1">
                <a:solidFill>
                  <a:schemeClr val="tx1"/>
                </a:solidFill>
              </a:rPr>
              <a:t>дисципліни</a:t>
            </a:r>
            <a:br>
              <a:rPr lang="ru-RU" sz="4500" dirty="0">
                <a:solidFill>
                  <a:schemeClr val="tx1"/>
                </a:solidFill>
              </a:rPr>
            </a:br>
            <a:r>
              <a:rPr lang="ru-RU" sz="4500" dirty="0">
                <a:solidFill>
                  <a:schemeClr val="tx1"/>
                </a:solidFill>
              </a:rPr>
              <a:t>СТРУКТУРИ ДАНИХ, АЛГОРИТМИ</a:t>
            </a:r>
          </a:p>
          <a:p>
            <a:r>
              <a:rPr lang="ru-RU" sz="4500" dirty="0">
                <a:solidFill>
                  <a:schemeClr val="tx1"/>
                </a:solidFill>
              </a:rPr>
              <a:t>ТА ОБ’ЄКТНО-ОРІЄНТОВАНА ПАРАДИГМА</a:t>
            </a:r>
          </a:p>
          <a:p>
            <a:br>
              <a:rPr lang="ru-RU" sz="4500" dirty="0">
                <a:solidFill>
                  <a:schemeClr val="tx1"/>
                </a:solidFill>
              </a:rPr>
            </a:br>
            <a:br>
              <a:rPr lang="ru-RU" dirty="0"/>
            </a:br>
            <a:endParaRPr lang="ru-RU" dirty="0"/>
          </a:p>
          <a:p>
            <a:pPr algn="r"/>
            <a:br>
              <a:rPr lang="ru-RU" dirty="0"/>
            </a:br>
            <a:r>
              <a:rPr lang="ru-RU" dirty="0"/>
              <a:t>                                                            </a:t>
            </a:r>
            <a:r>
              <a:rPr lang="ru-RU" sz="4400" dirty="0" err="1">
                <a:solidFill>
                  <a:schemeClr val="tx1"/>
                </a:solidFill>
              </a:rPr>
              <a:t>Викона</a:t>
            </a:r>
            <a:r>
              <a:rPr lang="uk-UA" sz="4400" dirty="0">
                <a:solidFill>
                  <a:schemeClr val="tx1"/>
                </a:solidFill>
              </a:rPr>
              <a:t>в</a:t>
            </a:r>
            <a:r>
              <a:rPr lang="en-US" sz="4400" dirty="0">
                <a:solidFill>
                  <a:schemeClr val="tx1"/>
                </a:solidFill>
              </a:rPr>
              <a:t>:</a:t>
            </a:r>
            <a:r>
              <a:rPr lang="uk-UA" sz="4400" dirty="0">
                <a:solidFill>
                  <a:schemeClr val="tx1"/>
                </a:solidFill>
              </a:rPr>
              <a:t> Бугера Михайло Олександрович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06676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178B23-FD3C-498D-8BCB-2E4990504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88" y="320040"/>
            <a:ext cx="4054636" cy="41456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1DBE9B-9AB3-4100-BE57-1A904BFEA5CA}"/>
              </a:ext>
            </a:extLst>
          </p:cNvPr>
          <p:cNvSpPr txBox="1"/>
          <p:nvPr/>
        </p:nvSpPr>
        <p:spPr>
          <a:xfrm>
            <a:off x="160588" y="4465713"/>
            <a:ext cx="4054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/>
              <a:t>Рисунок 7 – меню автомобілів для адміністратора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987F555-E8E7-4A0A-A43B-D295110B1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834" y="678136"/>
            <a:ext cx="3991532" cy="34294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2A916F-2F4F-41CD-A66F-9297143DBC7B}"/>
              </a:ext>
            </a:extLst>
          </p:cNvPr>
          <p:cNvSpPr txBox="1"/>
          <p:nvPr/>
        </p:nvSpPr>
        <p:spPr>
          <a:xfrm>
            <a:off x="4709834" y="4158329"/>
            <a:ext cx="4054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/>
              <a:t>Рисунок 8 – додавання нового авто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4CC03A-66C9-4697-B21B-B969BB7D3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3" y="194944"/>
            <a:ext cx="5830114" cy="4563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F4C24F-65C7-40EA-BEB8-F6561B5A781E}"/>
              </a:ext>
            </a:extLst>
          </p:cNvPr>
          <p:cNvSpPr txBox="1"/>
          <p:nvPr/>
        </p:nvSpPr>
        <p:spPr>
          <a:xfrm>
            <a:off x="87223" y="4758056"/>
            <a:ext cx="5830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/>
              <a:t>Рисунок 9 – довідка для адміністратора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B8C4B2B-00B0-409C-BE19-DCE94C095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82535" cy="1457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315F48-83C6-455B-BF5A-DFCE1AFB7B5A}"/>
              </a:ext>
            </a:extLst>
          </p:cNvPr>
          <p:cNvSpPr txBox="1"/>
          <p:nvPr/>
        </p:nvSpPr>
        <p:spPr>
          <a:xfrm>
            <a:off x="198120" y="1457528"/>
            <a:ext cx="571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/>
              <a:t>Рисунок 10 – пошук за декількома критеріями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68E8892-3FE9-4537-AA17-3C3935E0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96" y="1903559"/>
            <a:ext cx="5725324" cy="5144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3288CD-2389-4CF5-9A52-34D111E2B264}"/>
              </a:ext>
            </a:extLst>
          </p:cNvPr>
          <p:cNvSpPr txBox="1"/>
          <p:nvPr/>
        </p:nvSpPr>
        <p:spPr>
          <a:xfrm>
            <a:off x="187796" y="2420089"/>
            <a:ext cx="571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/>
              <a:t>Рисунок 11 – пошук економічного авто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0E7976E-456E-499A-920A-89BE92CE0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4" y="2727866"/>
            <a:ext cx="5849166" cy="16956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12F2B9-C6CE-418F-8EB2-DA710D49F102}"/>
              </a:ext>
            </a:extLst>
          </p:cNvPr>
          <p:cNvSpPr txBox="1"/>
          <p:nvPr/>
        </p:nvSpPr>
        <p:spPr>
          <a:xfrm>
            <a:off x="187796" y="4577441"/>
            <a:ext cx="571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/>
              <a:t>Рисунок 12 – розрахунок вартості поїздки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25ED105-4C03-4AE3-AE3A-5715BF64C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68" y="4885218"/>
            <a:ext cx="5782482" cy="9621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654723-4791-4609-8246-3D505B6D9477}"/>
              </a:ext>
            </a:extLst>
          </p:cNvPr>
          <p:cNvSpPr txBox="1"/>
          <p:nvPr/>
        </p:nvSpPr>
        <p:spPr>
          <a:xfrm>
            <a:off x="133767" y="5847377"/>
            <a:ext cx="571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/>
              <a:t>Рисунок 13 – сортування за витратами пального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4C2BEB3-0F73-4D11-9591-65C04BE87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08" y="263646"/>
            <a:ext cx="4248743" cy="28102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BE1388-1801-4495-86A2-7E50CC20627A}"/>
              </a:ext>
            </a:extLst>
          </p:cNvPr>
          <p:cNvSpPr txBox="1"/>
          <p:nvPr/>
        </p:nvSpPr>
        <p:spPr>
          <a:xfrm>
            <a:off x="382608" y="3073913"/>
            <a:ext cx="4248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/>
              <a:t>Рисунок 14 – меню користувача без прав адміністратора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4D93F7F-D35B-4986-B449-16D3E0B97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3597133"/>
            <a:ext cx="4936111" cy="28924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6F6688-02E1-4272-93B1-D457DD114EC4}"/>
              </a:ext>
            </a:extLst>
          </p:cNvPr>
          <p:cNvSpPr txBox="1"/>
          <p:nvPr/>
        </p:nvSpPr>
        <p:spPr>
          <a:xfrm>
            <a:off x="5218051" y="3573780"/>
            <a:ext cx="4248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/>
              <a:t>Рисунок 15 – допомога для простого користувача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>
                <a:latin typeface="Calibri"/>
              </a:rPr>
              <a:t>Висновки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7280"/>
            <a:ext cx="8488680" cy="5028883"/>
          </a:xfrm>
        </p:spPr>
        <p:txBody>
          <a:bodyPr>
            <a:noAutofit/>
          </a:bodyPr>
          <a:lstStyle/>
          <a:p>
            <a:pPr indent="450215" algn="just">
              <a:lnSpc>
                <a:spcPct val="150000"/>
              </a:lnSpc>
            </a:pP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 результаті виконання курсового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проєкту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розроблена система управління базою автомобілів для комп’ютерів, які працюють під керуванням ОС Windows.</a:t>
            </a:r>
          </a:p>
          <a:p>
            <a:pPr indent="450215" algn="just">
              <a:lnSpc>
                <a:spcPct val="150000"/>
              </a:lnSpc>
            </a:pP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 розробленому програмному забезпечені передбачено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uk-UA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127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tabLst>
                <a:tab pos="666115" algn="l"/>
              </a:tabLst>
            </a:pPr>
            <a:r>
              <a:rPr lang="uk-UA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Подання даних користувачем у консолі.</a:t>
            </a:r>
            <a:endParaRPr lang="uk-UA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127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tabLst>
                <a:tab pos="666115" algn="l"/>
              </a:tabLst>
            </a:pP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Перевірку коректності введення даних та обробку виключень.</a:t>
            </a:r>
          </a:p>
          <a:p>
            <a:pPr marL="342900" marR="127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tabLst>
                <a:tab pos="666115" algn="l"/>
              </a:tabLst>
            </a:pP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Збереження даних у файл.</a:t>
            </a:r>
          </a:p>
          <a:p>
            <a:pPr marL="342900" marR="127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tabLst>
                <a:tab pos="666115" algn="l"/>
              </a:tabLst>
            </a:pP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Зчитування даних з файлу.</a:t>
            </a:r>
          </a:p>
          <a:p>
            <a:pPr marL="342900" marR="127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tabLst>
                <a:tab pos="666115" algn="l"/>
              </a:tabLst>
            </a:pP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Перегляд доданих об’єктів.</a:t>
            </a:r>
          </a:p>
          <a:p>
            <a:pPr marL="342900" marR="127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tabLst>
                <a:tab pos="666115" algn="l"/>
              </a:tabLst>
            </a:pP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Редагування доданих об’єктів.</a:t>
            </a:r>
          </a:p>
          <a:p>
            <a:pPr marL="342900" marR="127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tabLst>
                <a:tab pos="666115" algn="l"/>
              </a:tabLst>
            </a:pP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Видалення об’єктів.</a:t>
            </a:r>
          </a:p>
          <a:p>
            <a:pPr marL="342900" marR="127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tabLst>
                <a:tab pos="666115" algn="l"/>
              </a:tabLst>
            </a:pP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Сортування об’єктів по самостійно вибраному ключу.</a:t>
            </a:r>
          </a:p>
          <a:p>
            <a:pPr marL="342900" marR="127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tabLst>
                <a:tab pos="666115" algn="l"/>
              </a:tabLst>
            </a:pP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Фільтрацію об’єктів по самостійно вибраному ключу.</a:t>
            </a:r>
          </a:p>
          <a:p>
            <a:pPr marL="342900" marR="127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tabLst>
                <a:tab pos="666115" algn="l"/>
              </a:tabLst>
            </a:pPr>
            <a:r>
              <a:rPr lang="uk-UA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Пошук об’єктів по самостійно обраному ключу.</a:t>
            </a:r>
          </a:p>
          <a:p>
            <a:pPr indent="450215" algn="just">
              <a:lnSpc>
                <a:spcPct val="150000"/>
              </a:lnSpc>
            </a:pP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Дана розробка у майбутньому може бути розширена із додаванням нового функціоналу і видозміненою логікою обробки.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>
                <a:latin typeface="Calibri"/>
              </a:rPr>
              <a:t>Дякую за увагу!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>
                <a:latin typeface="Calibri"/>
              </a:rPr>
              <a:t>Мета та завдання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800">
                <a:solidFill>
                  <a:srgbClr val="000000"/>
                </a:solidFill>
                <a:latin typeface="Calibri"/>
              </a:rPr>
              <a:t>Мета: Розробка системи управління базою автомобілів.</a:t>
            </a:r>
          </a:p>
          <a:p>
            <a:r>
              <a:rPr sz="2800">
                <a:solidFill>
                  <a:srgbClr val="000000"/>
                </a:solidFill>
                <a:latin typeface="Calibri"/>
              </a:rPr>
              <a:t>Завдання: введення, редагування, пошук, сортування та фільтрація.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>
                <a:latin typeface="Calibri"/>
              </a:rPr>
              <a:t>Інструментальні засоби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800" dirty="0">
                <a:solidFill>
                  <a:srgbClr val="000000"/>
                </a:solidFill>
                <a:latin typeface="Calibri"/>
              </a:rPr>
              <a:t>• ОС Windows</a:t>
            </a:r>
          </a:p>
          <a:p>
            <a:r>
              <a:rPr sz="2800" dirty="0">
                <a:solidFill>
                  <a:srgbClr val="000000"/>
                </a:solidFill>
                <a:latin typeface="Calibri"/>
              </a:rPr>
              <a:t>• CSV-</a:t>
            </a:r>
            <a:r>
              <a:rPr sz="2800" dirty="0" err="1">
                <a:solidFill>
                  <a:srgbClr val="000000"/>
                </a:solidFill>
                <a:latin typeface="Calibri"/>
              </a:rPr>
              <a:t>файли</a:t>
            </a:r>
            <a:endParaRPr sz="2800" dirty="0">
              <a:solidFill>
                <a:srgbClr val="000000"/>
              </a:solidFill>
              <a:latin typeface="Calibri"/>
            </a:endParaRPr>
          </a:p>
          <a:p>
            <a:r>
              <a:rPr sz="2800" dirty="0">
                <a:solidFill>
                  <a:srgbClr val="000000"/>
                </a:solidFill>
                <a:latin typeface="Calibri"/>
              </a:rPr>
              <a:t>• C++</a:t>
            </a:r>
            <a:endParaRPr lang="uk-UA" sz="2800" dirty="0">
              <a:solidFill>
                <a:srgbClr val="000000"/>
              </a:solidFill>
              <a:latin typeface="Calibri"/>
            </a:endParaRPr>
          </a:p>
          <a:p>
            <a:r>
              <a:rPr lang="uk-UA" sz="2800" dirty="0">
                <a:solidFill>
                  <a:srgbClr val="000000"/>
                </a:solidFill>
                <a:latin typeface="Calibri"/>
              </a:rPr>
              <a:t>•</a:t>
            </a:r>
            <a:r>
              <a:rPr lang="en-US" sz="2800" dirty="0">
                <a:solidFill>
                  <a:srgbClr val="000000"/>
                </a:solidFill>
                <a:latin typeface="Calibri"/>
              </a:rPr>
              <a:t> Visual Studio</a:t>
            </a:r>
            <a:endParaRPr sz="280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FA5A2C-11AF-4E14-9636-0B2ED38E2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59449"/>
            <a:ext cx="22764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sv – Бесплатные иконки: файлы и папки">
            <a:extLst>
              <a:ext uri="{FF2B5EF4-FFF2-40B4-BE49-F238E27FC236}">
                <a16:creationId xmlns:a16="http://schemas.microsoft.com/office/drawing/2014/main" id="{1CE3B4DD-61BB-4107-A6DF-69071138C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677" y="129277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919CC98-752C-4308-9934-F5BA741DB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427" y="3863181"/>
            <a:ext cx="20193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538136C-2F15-4798-A194-E5490A7C1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149" y="392509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>
                <a:latin typeface="Calibri"/>
              </a:rPr>
              <a:t>Сценарії використання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800">
                <a:solidFill>
                  <a:srgbClr val="000000"/>
                </a:solidFill>
                <a:latin typeface="Calibri"/>
              </a:rPr>
              <a:t>• Додавання авто</a:t>
            </a:r>
          </a:p>
          <a:p>
            <a:r>
              <a:rPr sz="2800">
                <a:solidFill>
                  <a:srgbClr val="000000"/>
                </a:solidFill>
                <a:latin typeface="Calibri"/>
              </a:rPr>
              <a:t>• Редагування</a:t>
            </a:r>
          </a:p>
          <a:p>
            <a:r>
              <a:rPr sz="2800">
                <a:solidFill>
                  <a:srgbClr val="000000"/>
                </a:solidFill>
                <a:latin typeface="Calibri"/>
              </a:rPr>
              <a:t>• Видалення</a:t>
            </a:r>
          </a:p>
          <a:p>
            <a:r>
              <a:rPr sz="2800">
                <a:solidFill>
                  <a:srgbClr val="000000"/>
                </a:solidFill>
                <a:latin typeface="Calibri"/>
              </a:rPr>
              <a:t>• Пошук, сортування, фільтрація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 dirty="0" err="1">
                <a:latin typeface="Calibri"/>
              </a:rPr>
              <a:t>Основні</a:t>
            </a:r>
            <a:r>
              <a:rPr sz="3600" b="1" dirty="0">
                <a:latin typeface="Calibri"/>
              </a:rPr>
              <a:t> </a:t>
            </a:r>
            <a:r>
              <a:rPr sz="3600" b="1" dirty="0" err="1">
                <a:latin typeface="Calibri"/>
              </a:rPr>
              <a:t>алгоритми</a:t>
            </a:r>
            <a:endParaRPr sz="3600" b="1" dirty="0"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4811"/>
            <a:ext cx="8229600" cy="4525963"/>
          </a:xfrm>
        </p:spPr>
        <p:txBody>
          <a:bodyPr/>
          <a:lstStyle/>
          <a:p>
            <a:r>
              <a:rPr sz="2800" dirty="0">
                <a:solidFill>
                  <a:srgbClr val="000000"/>
                </a:solidFill>
                <a:latin typeface="Calibri"/>
              </a:rPr>
              <a:t>• </a:t>
            </a:r>
            <a:r>
              <a:rPr sz="2800" dirty="0" err="1">
                <a:solidFill>
                  <a:srgbClr val="000000"/>
                </a:solidFill>
                <a:latin typeface="Calibri"/>
              </a:rPr>
              <a:t>Додавання</a:t>
            </a:r>
            <a:endParaRPr sz="2800" dirty="0">
              <a:solidFill>
                <a:srgbClr val="000000"/>
              </a:solidFill>
              <a:latin typeface="Calibri"/>
            </a:endParaRPr>
          </a:p>
          <a:p>
            <a:r>
              <a:rPr sz="2800" dirty="0">
                <a:solidFill>
                  <a:srgbClr val="000000"/>
                </a:solidFill>
                <a:latin typeface="Calibri"/>
              </a:rPr>
              <a:t>• </a:t>
            </a:r>
            <a:r>
              <a:rPr sz="2800" dirty="0" err="1">
                <a:solidFill>
                  <a:srgbClr val="000000"/>
                </a:solidFill>
                <a:latin typeface="Calibri"/>
              </a:rPr>
              <a:t>Редагування</a:t>
            </a:r>
            <a:endParaRPr sz="2800" dirty="0">
              <a:solidFill>
                <a:srgbClr val="000000"/>
              </a:solidFill>
              <a:latin typeface="Calibri"/>
            </a:endParaRPr>
          </a:p>
          <a:p>
            <a:r>
              <a:rPr sz="2800" dirty="0">
                <a:solidFill>
                  <a:srgbClr val="000000"/>
                </a:solidFill>
                <a:latin typeface="Calibri"/>
              </a:rPr>
              <a:t>• </a:t>
            </a:r>
            <a:r>
              <a:rPr sz="2800" dirty="0" err="1">
                <a:solidFill>
                  <a:srgbClr val="000000"/>
                </a:solidFill>
                <a:latin typeface="Calibri"/>
              </a:rPr>
              <a:t>Видалення</a:t>
            </a:r>
            <a:endParaRPr sz="2800" dirty="0">
              <a:solidFill>
                <a:srgbClr val="000000"/>
              </a:solidFill>
              <a:latin typeface="Calibri"/>
            </a:endParaRPr>
          </a:p>
          <a:p>
            <a:r>
              <a:rPr sz="2800" dirty="0">
                <a:solidFill>
                  <a:srgbClr val="000000"/>
                </a:solidFill>
                <a:latin typeface="Calibri"/>
              </a:rPr>
              <a:t>• </a:t>
            </a:r>
            <a:r>
              <a:rPr sz="2800" dirty="0" err="1">
                <a:solidFill>
                  <a:srgbClr val="000000"/>
                </a:solidFill>
                <a:latin typeface="Calibri"/>
              </a:rPr>
              <a:t>Перегляд</a:t>
            </a:r>
            <a:r>
              <a:rPr sz="2800" dirty="0">
                <a:solidFill>
                  <a:srgbClr val="000000"/>
                </a:solidFill>
                <a:latin typeface="Calibri"/>
              </a:rPr>
              <a:t> і </a:t>
            </a:r>
            <a:r>
              <a:rPr sz="2800" dirty="0" err="1">
                <a:solidFill>
                  <a:srgbClr val="000000"/>
                </a:solidFill>
                <a:latin typeface="Calibri"/>
              </a:rPr>
              <a:t>сортування</a:t>
            </a:r>
            <a:endParaRPr sz="280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54696B-FFF1-42C0-91C0-A2AE6245E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146" y="1084811"/>
            <a:ext cx="3740516" cy="56107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9BFA8B-2A11-44EA-B1D1-2BB3C2BC9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" y="139328"/>
            <a:ext cx="2219499" cy="52553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28F20A-BA5F-46EB-9371-2CA874E44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2" y="208083"/>
            <a:ext cx="3557671" cy="533650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B83BC29-113A-405A-8B0A-98B510E45C3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853" y="236824"/>
            <a:ext cx="3181118" cy="506037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32A3C3BE-E77A-443F-8389-26C6EF404489}"/>
              </a:ext>
            </a:extLst>
          </p:cNvPr>
          <p:cNvSpPr/>
          <p:nvPr/>
        </p:nvSpPr>
        <p:spPr>
          <a:xfrm>
            <a:off x="6797040" y="1752600"/>
            <a:ext cx="873760" cy="5283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716430-7235-4493-B290-0D35DDB8EE2C}"/>
              </a:ext>
            </a:extLst>
          </p:cNvPr>
          <p:cNvSpPr txBox="1"/>
          <p:nvPr/>
        </p:nvSpPr>
        <p:spPr>
          <a:xfrm>
            <a:off x="6632052" y="1785927"/>
            <a:ext cx="1188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200" b="1" dirty="0"/>
              <a:t>Вибір критерія сортування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2E15BFF-86A4-41DE-8A49-2336F62B7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885" y="3504252"/>
            <a:ext cx="644025" cy="40356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001F286-1D51-4261-A9E1-3AE208CFC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501" y="3574890"/>
            <a:ext cx="755469" cy="4616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7825A9-DAFD-4A48-95F7-C2D200682ED0}"/>
              </a:ext>
            </a:extLst>
          </p:cNvPr>
          <p:cNvSpPr txBox="1"/>
          <p:nvPr/>
        </p:nvSpPr>
        <p:spPr>
          <a:xfrm>
            <a:off x="6797961" y="3565862"/>
            <a:ext cx="856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800" b="1" dirty="0"/>
              <a:t>Вивести відсортований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3581835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>
                <a:latin typeface="Calibri"/>
              </a:rPr>
              <a:t>Класи бізнес-логіки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SzPts val="1400"/>
            </a:pPr>
            <a:r>
              <a:rPr lang="en-US" sz="1800" spc="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Vehicle</a:t>
            </a:r>
            <a:r>
              <a:rPr lang="ru-RU" sz="1800" spc="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uk-UA" sz="1800" spc="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абстрактний клас що представляє транспортний засіб, у якому оголошені основні методи для дочірніх класів</a:t>
            </a:r>
            <a:r>
              <a:rPr lang="ru-RU" sz="1800" spc="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uk-UA" sz="1800" spc="0" dirty="0">
              <a:effectLst/>
              <a:latin typeface="+mj-lt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SzPts val="1400"/>
            </a:pPr>
            <a:r>
              <a:rPr lang="en-US" sz="1800" spc="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Car </a:t>
            </a:r>
            <a:r>
              <a:rPr lang="uk-UA" sz="1800" spc="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– клас нащадок </a:t>
            </a:r>
            <a:r>
              <a:rPr lang="en-US" sz="1800" spc="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Vehicle</a:t>
            </a:r>
            <a:r>
              <a:rPr lang="uk-UA" sz="1800" spc="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, клас що представляє автомобіль.</a:t>
            </a:r>
          </a:p>
          <a:p>
            <a:pPr algn="just">
              <a:lnSpc>
                <a:spcPct val="150000"/>
              </a:lnSpc>
              <a:buSzPts val="1400"/>
            </a:pPr>
            <a:r>
              <a:rPr lang="ru-RU" sz="1800" spc="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Configuration – </a:t>
            </a:r>
            <a:r>
              <a:rPr lang="uk-UA" sz="1800" spc="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клас нащадок </a:t>
            </a:r>
            <a:r>
              <a:rPr lang="en-US" sz="1800" spc="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Vehicle</a:t>
            </a:r>
            <a:r>
              <a:rPr lang="uk-UA" sz="1800" spc="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, який описує конфігурацію автомобілів.</a:t>
            </a:r>
          </a:p>
          <a:p>
            <a:pPr algn="just">
              <a:lnSpc>
                <a:spcPct val="150000"/>
              </a:lnSpc>
              <a:buSzPts val="1400"/>
            </a:pPr>
            <a:r>
              <a:rPr lang="ru-RU" sz="1800" spc="0" dirty="0" err="1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CarManager</a:t>
            </a:r>
            <a:r>
              <a:rPr lang="ru-RU" sz="1800" spc="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uk-UA" sz="1800" spc="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клас нащадок </a:t>
            </a:r>
            <a:r>
              <a:rPr lang="en-US" sz="1800" spc="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Car</a:t>
            </a:r>
            <a:r>
              <a:rPr lang="uk-UA" sz="1800" spc="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, менеджер-клас для керування колекцією автомобілів. Реалізує всю бізнес-логіку програми: CRUD-операції, завантаження/збереження, пошук, сортування, фільтрацію та аналітику.</a:t>
            </a:r>
          </a:p>
          <a:p>
            <a:pPr algn="just">
              <a:lnSpc>
                <a:spcPct val="150000"/>
              </a:lnSpc>
              <a:buSzPts val="1400"/>
            </a:pPr>
            <a:r>
              <a:rPr lang="ru-RU" sz="1800" spc="0" dirty="0" err="1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AuthManager</a:t>
            </a:r>
            <a:r>
              <a:rPr lang="ru-RU" sz="1800" spc="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uk-UA" sz="1800" spc="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клас для управління авторизаціє</a:t>
            </a:r>
            <a:r>
              <a:rPr lang="ru-RU" sz="1800" spc="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uk-UA" sz="1800" spc="0" dirty="0">
              <a:effectLst/>
              <a:latin typeface="+mj-lt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SzPts val="1400"/>
            </a:pPr>
            <a:r>
              <a:rPr lang="ru-RU" sz="1800" spc="0" dirty="0" err="1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IPrintable</a:t>
            </a:r>
            <a:r>
              <a:rPr lang="ru-RU" sz="1800" spc="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uk-UA" sz="1800" spc="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клас інтерфейс всі класи що наслідують його </a:t>
            </a:r>
            <a:r>
              <a:rPr lang="uk-UA" sz="1800" spc="0" dirty="0" err="1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зообовязанні</a:t>
            </a:r>
            <a:r>
              <a:rPr lang="uk-UA" sz="1800" spc="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представити реалізацію методів </a:t>
            </a:r>
            <a:r>
              <a:rPr lang="en-US" sz="1800" spc="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Print() and </a:t>
            </a:r>
            <a:r>
              <a:rPr lang="en-US" sz="1800" spc="0" dirty="0" err="1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ToCSV</a:t>
            </a:r>
            <a:r>
              <a:rPr lang="en-US" sz="1800" spc="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uk-UA" sz="1800" spc="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>
                <a:latin typeface="Calibri"/>
              </a:rPr>
              <a:t>Функції програми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800" dirty="0">
                <a:solidFill>
                  <a:srgbClr val="000000"/>
                </a:solidFill>
                <a:latin typeface="Calibri"/>
              </a:rPr>
              <a:t>CRUD</a:t>
            </a:r>
          </a:p>
          <a:p>
            <a:r>
              <a:rPr sz="2800" dirty="0" err="1">
                <a:solidFill>
                  <a:srgbClr val="000000"/>
                </a:solidFill>
                <a:latin typeface="Calibri"/>
              </a:rPr>
              <a:t>Завантаження</a:t>
            </a:r>
            <a:r>
              <a:rPr sz="2800" dirty="0">
                <a:solidFill>
                  <a:srgbClr val="000000"/>
                </a:solidFill>
                <a:latin typeface="Calibri"/>
              </a:rPr>
              <a:t>/</a:t>
            </a:r>
            <a:r>
              <a:rPr sz="2800" dirty="0" err="1">
                <a:solidFill>
                  <a:srgbClr val="000000"/>
                </a:solidFill>
                <a:latin typeface="Calibri"/>
              </a:rPr>
              <a:t>збереження</a:t>
            </a:r>
            <a:endParaRPr sz="2800" dirty="0">
              <a:solidFill>
                <a:srgbClr val="000000"/>
              </a:solidFill>
              <a:latin typeface="Calibri"/>
            </a:endParaRPr>
          </a:p>
          <a:p>
            <a:r>
              <a:rPr sz="2800" dirty="0" err="1">
                <a:solidFill>
                  <a:srgbClr val="000000"/>
                </a:solidFill>
                <a:latin typeface="Calibri"/>
              </a:rPr>
              <a:t>Пошук</a:t>
            </a:r>
            <a:r>
              <a:rPr sz="2800" dirty="0">
                <a:solidFill>
                  <a:srgbClr val="000000"/>
                </a:solidFill>
                <a:latin typeface="Calibri"/>
              </a:rPr>
              <a:t>, </a:t>
            </a:r>
            <a:r>
              <a:rPr sz="2800" dirty="0" err="1">
                <a:solidFill>
                  <a:srgbClr val="000000"/>
                </a:solidFill>
                <a:latin typeface="Calibri"/>
              </a:rPr>
              <a:t>сортування</a:t>
            </a:r>
            <a:r>
              <a:rPr sz="2800" dirty="0">
                <a:solidFill>
                  <a:srgbClr val="000000"/>
                </a:solidFill>
                <a:latin typeface="Calibri"/>
              </a:rPr>
              <a:t>, </a:t>
            </a:r>
            <a:r>
              <a:rPr sz="2800" dirty="0" err="1">
                <a:solidFill>
                  <a:srgbClr val="000000"/>
                </a:solidFill>
                <a:latin typeface="Calibri"/>
              </a:rPr>
              <a:t>фільтрація</a:t>
            </a:r>
            <a:endParaRPr sz="2800" dirty="0">
              <a:solidFill>
                <a:srgbClr val="000000"/>
              </a:solidFill>
              <a:latin typeface="Calibri"/>
            </a:endParaRPr>
          </a:p>
          <a:p>
            <a:r>
              <a:rPr sz="2800" dirty="0" err="1">
                <a:solidFill>
                  <a:srgbClr val="000000"/>
                </a:solidFill>
                <a:latin typeface="Calibri"/>
              </a:rPr>
              <a:t>Авторизація</a:t>
            </a:r>
            <a:endParaRPr sz="2800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 dirty="0" err="1">
                <a:latin typeface="Calibri"/>
              </a:rPr>
              <a:t>Інтерфейс</a:t>
            </a:r>
            <a:r>
              <a:rPr sz="3600" b="1" dirty="0">
                <a:latin typeface="Calibri"/>
              </a:rPr>
              <a:t> </a:t>
            </a:r>
            <a:r>
              <a:rPr sz="3600" b="1" dirty="0" err="1">
                <a:latin typeface="Calibri"/>
              </a:rPr>
              <a:t>програми</a:t>
            </a:r>
            <a:r>
              <a:rPr sz="3600" b="1" dirty="0">
                <a:latin typeface="Calibri"/>
              </a:rPr>
              <a:t>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C2AA76F-DB85-460F-A461-037417CD4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64" y="1206555"/>
            <a:ext cx="5439534" cy="12860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4A74DE-ACAF-4CE4-98B7-4E029819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34143"/>
            <a:ext cx="5087060" cy="34009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D29F23-EA7C-4C7E-A632-D7F3CD71A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678" y="5935288"/>
            <a:ext cx="2381582" cy="299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D30BB6-447F-4306-8129-110005D08542}"/>
              </a:ext>
            </a:extLst>
          </p:cNvPr>
          <p:cNvSpPr txBox="1"/>
          <p:nvPr/>
        </p:nvSpPr>
        <p:spPr>
          <a:xfrm>
            <a:off x="3191699" y="5935288"/>
            <a:ext cx="2323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/>
              <a:t>- Меню адміністратора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382</Words>
  <Application>Microsoft Office PowerPoint</Application>
  <PresentationFormat>Екран (4:3)</PresentationFormat>
  <Paragraphs>63</Paragraphs>
  <Slides>15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15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КУРСОВИЙ ПРОЄКТ на тему: Система управління базою даних «Автомобіль» </vt:lpstr>
      <vt:lpstr>Мета та завдання</vt:lpstr>
      <vt:lpstr>Інструментальні засоби</vt:lpstr>
      <vt:lpstr>Сценарії використання</vt:lpstr>
      <vt:lpstr>Основні алгоритми</vt:lpstr>
      <vt:lpstr>Презентація PowerPoint</vt:lpstr>
      <vt:lpstr>Класи бізнес-логіки</vt:lpstr>
      <vt:lpstr>Функції програми</vt:lpstr>
      <vt:lpstr>Інтерфейс програми </vt:lpstr>
      <vt:lpstr>Презентація PowerPoint</vt:lpstr>
      <vt:lpstr>Презентація PowerPoint</vt:lpstr>
      <vt:lpstr>Презентація PowerPoint</vt:lpstr>
      <vt:lpstr>Презентація PowerPoint</vt:lpstr>
      <vt:lpstr>Висновки</vt:lpstr>
      <vt:lpstr>Дякую за увагу!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КУРСОВИЙ ПРОЄКТ на тему: Система управління базою даних «Автомобіль» </dc:title>
  <dc:subject/>
  <dc:creator/>
  <cp:keywords/>
  <dc:description>generated using python-pptx</dc:description>
  <cp:lastModifiedBy>Mykhailo Buhera</cp:lastModifiedBy>
  <cp:revision>9</cp:revision>
  <dcterms:created xsi:type="dcterms:W3CDTF">2013-01-27T09:14:16Z</dcterms:created>
  <dcterms:modified xsi:type="dcterms:W3CDTF">2025-11-22T13:58:37Z</dcterms:modified>
  <cp:category/>
</cp:coreProperties>
</file>